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30.png" ContentType="image/png"/>
  <Override PartName="/ppt/media/image28.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2.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62.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251C1D85-8A12-4F07-8C56-4B0043C21F88}"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 name="CustomShape 3"/>
          <p:cNvSpPr/>
          <p:nvPr/>
        </p:nvSpPr>
        <p:spPr>
          <a:xfrm>
            <a:off x="912240" y="1268280"/>
            <a:ext cx="9210240" cy="36360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54240" cy="564120"/>
          </a:xfrm>
          <a:prstGeom prst="rect">
            <a:avLst/>
          </a:prstGeom>
          <a:ln w="0">
            <a:noFill/>
          </a:ln>
        </p:spPr>
      </p:pic>
      <p:pic>
        <p:nvPicPr>
          <p:cNvPr id="4" name="Grafik 2" descr=""/>
          <p:cNvPicPr/>
          <p:nvPr/>
        </p:nvPicPr>
        <p:blipFill>
          <a:blip r:embed="rId3"/>
          <a:stretch/>
        </p:blipFill>
        <p:spPr>
          <a:xfrm>
            <a:off x="7430400" y="134640"/>
            <a:ext cx="3700080" cy="516240"/>
          </a:xfrm>
          <a:prstGeom prst="rect">
            <a:avLst/>
          </a:prstGeom>
          <a:ln w="0">
            <a:noFill/>
          </a:ln>
        </p:spPr>
      </p:pic>
      <p:sp>
        <p:nvSpPr>
          <p:cNvPr id="5" name="CustomShape 4"/>
          <p:cNvSpPr/>
          <p:nvPr/>
        </p:nvSpPr>
        <p:spPr>
          <a:xfrm>
            <a:off x="912240" y="1268280"/>
            <a:ext cx="9210240" cy="363600"/>
          </a:xfrm>
          <a:prstGeom prst="rect">
            <a:avLst/>
          </a:prstGeom>
          <a:noFill/>
          <a:ln w="0">
            <a:noFill/>
          </a:ln>
        </p:spPr>
        <p:style>
          <a:lnRef idx="0"/>
          <a:fillRef idx="0"/>
          <a:effectRef idx="0"/>
          <a:fontRef idx="minor"/>
        </p:style>
      </p:sp>
      <p:sp>
        <p:nvSpPr>
          <p:cNvPr id="6" name="CustomShape 5"/>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sp>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a:t>
            </a:r>
            <a:r>
              <a:rPr b="0" lang="en-US" sz="4400" spc="-1" strike="noStrike">
                <a:latin typeface="DejaVu Sans"/>
              </a:rPr>
              <a:t>ic</a:t>
            </a:r>
            <a:r>
              <a:rPr b="0" lang="en-US" sz="4400" spc="-1" strike="noStrike">
                <a:latin typeface="DejaVu Sans"/>
              </a:rPr>
              <a:t>k </a:t>
            </a:r>
            <a:r>
              <a:rPr b="0" lang="en-US" sz="4400" spc="-1" strike="noStrike">
                <a:latin typeface="DejaVu Sans"/>
              </a:rPr>
              <a:t>to </a:t>
            </a:r>
            <a:r>
              <a:rPr b="0" lang="en-US" sz="4400" spc="-1" strike="noStrike">
                <a:latin typeface="DejaVu Sans"/>
              </a:rPr>
              <a:t>e</a:t>
            </a:r>
            <a:r>
              <a:rPr b="0" lang="en-US" sz="4400" spc="-1" strike="noStrike">
                <a:latin typeface="DejaVu Sans"/>
              </a:rPr>
              <a:t>di</a:t>
            </a:r>
            <a:r>
              <a:rPr b="0" lang="en-US" sz="4400" spc="-1" strike="noStrike">
                <a:latin typeface="DejaVu Sans"/>
              </a:rPr>
              <a:t>t </a:t>
            </a:r>
            <a:r>
              <a:rPr b="0" lang="en-US" sz="4400" spc="-1" strike="noStrike">
                <a:latin typeface="DejaVu Sans"/>
              </a:rPr>
              <a:t>th</a:t>
            </a:r>
            <a:r>
              <a:rPr b="0" lang="en-US" sz="4400" spc="-1" strike="noStrike">
                <a:latin typeface="DejaVu Sans"/>
              </a:rPr>
              <a:t>e </a:t>
            </a:r>
            <a:r>
              <a:rPr b="0" lang="en-US" sz="4400" spc="-1" strike="noStrike">
                <a:latin typeface="DejaVu Sans"/>
              </a:rPr>
              <a:t>ti</a:t>
            </a:r>
            <a:r>
              <a:rPr b="0" lang="en-US" sz="4400" spc="-1" strike="noStrike">
                <a:latin typeface="DejaVu Sans"/>
              </a:rPr>
              <a:t>tl</a:t>
            </a:r>
            <a:r>
              <a:rPr b="0" lang="en-US" sz="4400" spc="-1" strike="noStrike">
                <a:latin typeface="DejaVu Sans"/>
              </a:rPr>
              <a:t>e </a:t>
            </a:r>
            <a:r>
              <a:rPr b="0" lang="en-US" sz="4400" spc="-1" strike="noStrike">
                <a:latin typeface="DejaVu Sans"/>
              </a:rPr>
              <a:t>te</a:t>
            </a:r>
            <a:r>
              <a:rPr b="0" lang="en-US" sz="4400" spc="-1" strike="noStrike">
                <a:latin typeface="DejaVu Sans"/>
              </a:rPr>
              <a:t>xt </a:t>
            </a:r>
            <a:r>
              <a:rPr b="0" lang="en-US" sz="4400" spc="-1" strike="noStrike">
                <a:latin typeface="DejaVu Sans"/>
              </a:rPr>
              <a:t>fo</a:t>
            </a:r>
            <a:r>
              <a:rPr b="0" lang="en-US" sz="4400" spc="-1" strike="noStrike">
                <a:latin typeface="DejaVu Sans"/>
              </a:rPr>
              <a:t>r</a:t>
            </a:r>
            <a:r>
              <a:rPr b="0" lang="en-US" sz="4400" spc="-1" strike="noStrike">
                <a:latin typeface="DejaVu Sans"/>
              </a:rPr>
              <a:t>m</a:t>
            </a:r>
            <a:r>
              <a:rPr b="0" lang="en-US" sz="4400" spc="-1" strike="noStrike">
                <a:latin typeface="DejaVu Sans"/>
              </a:rPr>
              <a:t>at</a:t>
            </a:r>
            <a:endParaRPr b="0" lang="en-US" sz="4400" spc="-1" strike="noStrike">
              <a:latin typeface="DejaVu Sans"/>
            </a:endParaRPr>
          </a:p>
        </p:txBody>
      </p:sp>
      <p:sp>
        <p:nvSpPr>
          <p:cNvPr id="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
        <p:nvSpPr>
          <p:cNvPr id="9"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94E2848C-5E4B-4D1F-86F3-2EEA14AB16EA}"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48" name="CustomShape 3"/>
          <p:cNvSpPr/>
          <p:nvPr/>
        </p:nvSpPr>
        <p:spPr>
          <a:xfrm>
            <a:off x="912240" y="1268280"/>
            <a:ext cx="9210240" cy="36360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54240" cy="564120"/>
          </a:xfrm>
          <a:prstGeom prst="rect">
            <a:avLst/>
          </a:prstGeom>
          <a:ln w="0">
            <a:noFill/>
          </a:ln>
        </p:spPr>
      </p:pic>
      <p:pic>
        <p:nvPicPr>
          <p:cNvPr id="50" name="Grafik 2" descr=""/>
          <p:cNvPicPr/>
          <p:nvPr/>
        </p:nvPicPr>
        <p:blipFill>
          <a:blip r:embed="rId3"/>
          <a:stretch/>
        </p:blipFill>
        <p:spPr>
          <a:xfrm>
            <a:off x="7430400" y="134640"/>
            <a:ext cx="3700080" cy="516240"/>
          </a:xfrm>
          <a:prstGeom prst="rect">
            <a:avLst/>
          </a:prstGeom>
          <a:ln w="0">
            <a:noFill/>
          </a:ln>
        </p:spPr>
      </p:pic>
      <p:sp>
        <p:nvSpPr>
          <p:cNvPr id="51"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CD363B3B-9E15-44B1-A991-EBE3FA2CCEBE}"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5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
        <p:nvSpPr>
          <p:cNvPr id="55"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sp>
      <p:sp>
        <p:nvSpPr>
          <p:cNvPr id="93"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BDC0E0D3-0536-4DD0-8C6D-3D5BD6EFB2F4}"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4" name="CustomShape 3"/>
          <p:cNvSpPr/>
          <p:nvPr/>
        </p:nvSpPr>
        <p:spPr>
          <a:xfrm>
            <a:off x="912240" y="1268280"/>
            <a:ext cx="9210240" cy="363600"/>
          </a:xfrm>
          <a:prstGeom prst="rect">
            <a:avLst/>
          </a:prstGeom>
          <a:noFill/>
          <a:ln w="0">
            <a:noFill/>
          </a:ln>
        </p:spPr>
        <p:style>
          <a:lnRef idx="0"/>
          <a:fillRef idx="0"/>
          <a:effectRef idx="0"/>
          <a:fontRef idx="minor"/>
        </p:style>
      </p:sp>
      <p:pic>
        <p:nvPicPr>
          <p:cNvPr id="95" name="Picture 19" descr="Logo_TUC_de_RGB"/>
          <p:cNvPicPr/>
          <p:nvPr/>
        </p:nvPicPr>
        <p:blipFill>
          <a:blip r:embed="rId2"/>
          <a:stretch/>
        </p:blipFill>
        <p:spPr>
          <a:xfrm>
            <a:off x="0" y="0"/>
            <a:ext cx="3054240" cy="564120"/>
          </a:xfrm>
          <a:prstGeom prst="rect">
            <a:avLst/>
          </a:prstGeom>
          <a:ln w="0">
            <a:noFill/>
          </a:ln>
        </p:spPr>
      </p:pic>
      <p:pic>
        <p:nvPicPr>
          <p:cNvPr id="96" name="Grafik 2" descr=""/>
          <p:cNvPicPr/>
          <p:nvPr/>
        </p:nvPicPr>
        <p:blipFill>
          <a:blip r:embed="rId3"/>
          <a:stretch/>
        </p:blipFill>
        <p:spPr>
          <a:xfrm>
            <a:off x="7430400" y="134640"/>
            <a:ext cx="3700080" cy="516240"/>
          </a:xfrm>
          <a:prstGeom prst="rect">
            <a:avLst/>
          </a:prstGeom>
          <a:ln w="0">
            <a:noFill/>
          </a:ln>
        </p:spPr>
      </p:pic>
      <p:sp>
        <p:nvSpPr>
          <p:cNvPr id="97"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sp>
      <p:sp>
        <p:nvSpPr>
          <p:cNvPr id="98"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02509E9D-C17B-4DC6-A3C3-F296B60E9DE1}"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0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
        <p:nvSpPr>
          <p:cNvPr id="101"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sp>
      <p:sp>
        <p:nvSpPr>
          <p:cNvPr id="139" name="CustomShape 2"/>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68D925B8-BED1-4D54-8D39-EFF7178CA194}"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0" name="CustomShape 3"/>
          <p:cNvSpPr/>
          <p:nvPr/>
        </p:nvSpPr>
        <p:spPr>
          <a:xfrm>
            <a:off x="912240" y="1268280"/>
            <a:ext cx="9210240" cy="363600"/>
          </a:xfrm>
          <a:prstGeom prst="rect">
            <a:avLst/>
          </a:prstGeom>
          <a:noFill/>
          <a:ln w="0">
            <a:noFill/>
          </a:ln>
        </p:spPr>
        <p:style>
          <a:lnRef idx="0"/>
          <a:fillRef idx="0"/>
          <a:effectRef idx="0"/>
          <a:fontRef idx="minor"/>
        </p:style>
      </p:sp>
      <p:pic>
        <p:nvPicPr>
          <p:cNvPr id="141" name="Picture 19" descr="Logo_TUC_de_RGB"/>
          <p:cNvPicPr/>
          <p:nvPr/>
        </p:nvPicPr>
        <p:blipFill>
          <a:blip r:embed="rId2"/>
          <a:stretch/>
        </p:blipFill>
        <p:spPr>
          <a:xfrm>
            <a:off x="0" y="0"/>
            <a:ext cx="3054240" cy="564120"/>
          </a:xfrm>
          <a:prstGeom prst="rect">
            <a:avLst/>
          </a:prstGeom>
          <a:ln w="0">
            <a:noFill/>
          </a:ln>
        </p:spPr>
      </p:pic>
      <p:pic>
        <p:nvPicPr>
          <p:cNvPr id="142" name="Grafik 2" descr=""/>
          <p:cNvPicPr/>
          <p:nvPr/>
        </p:nvPicPr>
        <p:blipFill>
          <a:blip r:embed="rId3"/>
          <a:stretch/>
        </p:blipFill>
        <p:spPr>
          <a:xfrm>
            <a:off x="7430400" y="134640"/>
            <a:ext cx="3700080" cy="516240"/>
          </a:xfrm>
          <a:prstGeom prst="rect">
            <a:avLst/>
          </a:prstGeom>
          <a:ln w="0">
            <a:noFill/>
          </a:ln>
        </p:spPr>
      </p:pic>
      <p:sp>
        <p:nvSpPr>
          <p:cNvPr id="143" name="CustomShape 4"/>
          <p:cNvSpPr/>
          <p:nvPr/>
        </p:nvSpPr>
        <p:spPr>
          <a:xfrm>
            <a:off x="11444760" y="0"/>
            <a:ext cx="743400" cy="6852240"/>
          </a:xfrm>
          <a:prstGeom prst="rect">
            <a:avLst/>
          </a:prstGeom>
          <a:solidFill>
            <a:srgbClr val="000000">
              <a:alpha val="10000"/>
            </a:srgbClr>
          </a:solidFill>
          <a:ln w="0">
            <a:noFill/>
          </a:ln>
        </p:spPr>
        <p:style>
          <a:lnRef idx="0"/>
          <a:fillRef idx="0"/>
          <a:effectRef idx="0"/>
          <a:fontRef idx="minor"/>
        </p:style>
      </p:sp>
      <p:sp>
        <p:nvSpPr>
          <p:cNvPr id="144" name="CustomShape 5"/>
          <p:cNvSpPr/>
          <p:nvPr/>
        </p:nvSpPr>
        <p:spPr>
          <a:xfrm>
            <a:off x="11438640" y="6453360"/>
            <a:ext cx="7603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BB8B55FB-3EE1-4800-8B4D-DBC876987E30}"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4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
        <p:nvSpPr>
          <p:cNvPr id="147" name="CustomShape 6"/>
          <p:cNvSpPr/>
          <p:nvPr/>
        </p:nvSpPr>
        <p:spPr>
          <a:xfrm>
            <a:off x="0" y="6642720"/>
            <a:ext cx="121813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527400" y="1412640"/>
            <a:ext cx="10363320" cy="11498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185" name="CustomShape 2"/>
          <p:cNvSpPr/>
          <p:nvPr/>
        </p:nvSpPr>
        <p:spPr>
          <a:xfrm>
            <a:off x="527400" y="2852640"/>
            <a:ext cx="10363320" cy="2370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8: Consensus Mechanisms and IOTA</a:t>
            </a:r>
            <a:endParaRPr b="0" lang="en-US" sz="2400" spc="-1" strike="noStrike">
              <a:latin typeface="DejaVu Sans"/>
            </a:endParaRPr>
          </a:p>
          <a:p>
            <a:pPr algn="ctr">
              <a:lnSpc>
                <a:spcPct val="100000"/>
              </a:lnSpc>
              <a:spcBef>
                <a:spcPts val="479"/>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Further difficulties</a:t>
            </a:r>
            <a:endParaRPr b="0" lang="en-US" sz="2400" spc="-1" strike="noStrike">
              <a:latin typeface="DejaVu Sans"/>
            </a:endParaRPr>
          </a:p>
        </p:txBody>
      </p:sp>
      <p:sp>
        <p:nvSpPr>
          <p:cNvPr id="205"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Problem with the number of nodes: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Problem with time:</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Bitcoin's approach</a:t>
            </a:r>
            <a:endParaRPr b="0" lang="en-US" sz="2400" spc="-1" strike="noStrike">
              <a:latin typeface="DejaVu Sans"/>
            </a:endParaRPr>
          </a:p>
        </p:txBody>
      </p:sp>
      <p:pic>
        <p:nvPicPr>
          <p:cNvPr id="207" name="" descr=""/>
          <p:cNvPicPr/>
          <p:nvPr/>
        </p:nvPicPr>
        <p:blipFill>
          <a:blip r:embed="rId1"/>
          <a:stretch/>
        </p:blipFill>
        <p:spPr>
          <a:xfrm>
            <a:off x="835560" y="1400040"/>
            <a:ext cx="9492480" cy="4538880"/>
          </a:xfrm>
          <a:prstGeom prst="rect">
            <a:avLst/>
          </a:prstGeom>
          <a:ln w="0">
            <a:noFill/>
          </a:ln>
        </p:spPr>
      </p:pic>
      <p:sp>
        <p:nvSpPr>
          <p:cNvPr id="208"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Simplified consensus of Bitcoin</a:t>
            </a:r>
            <a:endParaRPr b="0" lang="en-US" sz="2400" spc="-1" strike="noStrike">
              <a:latin typeface="DejaVu Sans"/>
            </a:endParaRPr>
          </a:p>
        </p:txBody>
      </p:sp>
      <p:sp>
        <p:nvSpPr>
          <p:cNvPr id="210"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12" name="" descr=""/>
          <p:cNvPicPr/>
          <p:nvPr/>
        </p:nvPicPr>
        <p:blipFill>
          <a:blip r:embed="rId1"/>
          <a:stretch/>
        </p:blipFill>
        <p:spPr>
          <a:xfrm>
            <a:off x="1514520" y="1343160"/>
            <a:ext cx="9158040" cy="4167000"/>
          </a:xfrm>
          <a:prstGeom prst="rect">
            <a:avLst/>
          </a:prstGeom>
          <a:ln w="0">
            <a:noFill/>
          </a:ln>
        </p:spPr>
      </p:pic>
      <p:sp>
        <p:nvSpPr>
          <p:cNvPr id="213"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15" name="" descr=""/>
          <p:cNvPicPr/>
          <p:nvPr/>
        </p:nvPicPr>
        <p:blipFill>
          <a:blip r:embed="rId1"/>
          <a:stretch/>
        </p:blipFill>
        <p:spPr>
          <a:xfrm>
            <a:off x="1514520" y="1343160"/>
            <a:ext cx="9158040" cy="4167000"/>
          </a:xfrm>
          <a:prstGeom prst="rect">
            <a:avLst/>
          </a:prstGeom>
          <a:ln w="0">
            <a:noFill/>
          </a:ln>
        </p:spPr>
      </p:pic>
      <p:sp>
        <p:nvSpPr>
          <p:cNvPr id="216"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18" name="" descr=""/>
          <p:cNvPicPr/>
          <p:nvPr/>
        </p:nvPicPr>
        <p:blipFill>
          <a:blip r:embed="rId1"/>
          <a:stretch/>
        </p:blipFill>
        <p:spPr>
          <a:xfrm>
            <a:off x="1514520" y="1343160"/>
            <a:ext cx="9158040" cy="4167000"/>
          </a:xfrm>
          <a:prstGeom prst="rect">
            <a:avLst/>
          </a:prstGeom>
          <a:ln w="0">
            <a:noFill/>
          </a:ln>
        </p:spPr>
      </p:pic>
      <p:sp>
        <p:nvSpPr>
          <p:cNvPr id="219"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1" name="" descr=""/>
          <p:cNvPicPr/>
          <p:nvPr/>
        </p:nvPicPr>
        <p:blipFill>
          <a:blip r:embed="rId1"/>
          <a:stretch/>
        </p:blipFill>
        <p:spPr>
          <a:xfrm>
            <a:off x="1514520" y="1343160"/>
            <a:ext cx="9158040" cy="4167000"/>
          </a:xfrm>
          <a:prstGeom prst="rect">
            <a:avLst/>
          </a:prstGeom>
          <a:ln w="0">
            <a:noFill/>
          </a:ln>
        </p:spPr>
      </p:pic>
      <p:sp>
        <p:nvSpPr>
          <p:cNvPr id="222"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4" name="" descr=""/>
          <p:cNvPicPr/>
          <p:nvPr/>
        </p:nvPicPr>
        <p:blipFill>
          <a:blip r:embed="rId1"/>
          <a:stretch/>
        </p:blipFill>
        <p:spPr>
          <a:xfrm>
            <a:off x="1514520" y="1343160"/>
            <a:ext cx="9158040" cy="4167000"/>
          </a:xfrm>
          <a:prstGeom prst="rect">
            <a:avLst/>
          </a:prstGeom>
          <a:ln w="0">
            <a:noFill/>
          </a:ln>
        </p:spPr>
      </p:pic>
      <p:sp>
        <p:nvSpPr>
          <p:cNvPr id="225"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7" name="" descr=""/>
          <p:cNvPicPr/>
          <p:nvPr/>
        </p:nvPicPr>
        <p:blipFill>
          <a:blip r:embed="rId1"/>
          <a:stretch/>
        </p:blipFill>
        <p:spPr>
          <a:xfrm>
            <a:off x="1514520" y="1343160"/>
            <a:ext cx="9158040" cy="4167000"/>
          </a:xfrm>
          <a:prstGeom prst="rect">
            <a:avLst/>
          </a:prstGeom>
          <a:ln w="0">
            <a:noFill/>
          </a:ln>
        </p:spPr>
      </p:pic>
      <p:sp>
        <p:nvSpPr>
          <p:cNvPr id="228"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 descr=""/>
          <p:cNvPicPr/>
          <p:nvPr/>
        </p:nvPicPr>
        <p:blipFill>
          <a:blip r:embed="rId1"/>
          <a:stretch/>
        </p:blipFill>
        <p:spPr>
          <a:xfrm>
            <a:off x="1514520" y="1343160"/>
            <a:ext cx="9158040" cy="4167000"/>
          </a:xfrm>
          <a:prstGeom prst="rect">
            <a:avLst/>
          </a:prstGeom>
          <a:ln w="0">
            <a:noFill/>
          </a:ln>
        </p:spPr>
      </p:pic>
      <p:sp>
        <p:nvSpPr>
          <p:cNvPr id="230"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1"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License</a:t>
            </a:r>
            <a:endParaRPr b="0" lang="en-US" sz="2400" spc="-1" strike="noStrike">
              <a:latin typeface="DejaVu Sans"/>
            </a:endParaRPr>
          </a:p>
        </p:txBody>
      </p:sp>
      <p:sp>
        <p:nvSpPr>
          <p:cNvPr id="187"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 descr=""/>
          <p:cNvPicPr/>
          <p:nvPr/>
        </p:nvPicPr>
        <p:blipFill>
          <a:blip r:embed="rId1"/>
          <a:stretch/>
        </p:blipFill>
        <p:spPr>
          <a:xfrm>
            <a:off x="1514520" y="1343160"/>
            <a:ext cx="9158040" cy="4167000"/>
          </a:xfrm>
          <a:prstGeom prst="rect">
            <a:avLst/>
          </a:prstGeom>
          <a:ln w="0">
            <a:noFill/>
          </a:ln>
        </p:spPr>
      </p:pic>
      <p:sp>
        <p:nvSpPr>
          <p:cNvPr id="233"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4"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 descr=""/>
          <p:cNvPicPr/>
          <p:nvPr/>
        </p:nvPicPr>
        <p:blipFill>
          <a:blip r:embed="rId1"/>
          <a:stretch/>
        </p:blipFill>
        <p:spPr>
          <a:xfrm>
            <a:off x="1514520" y="1343160"/>
            <a:ext cx="9158040" cy="4167000"/>
          </a:xfrm>
          <a:prstGeom prst="rect">
            <a:avLst/>
          </a:prstGeom>
          <a:ln w="0">
            <a:noFill/>
          </a:ln>
        </p:spPr>
      </p:pic>
      <p:sp>
        <p:nvSpPr>
          <p:cNvPr id="236"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7"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 descr=""/>
          <p:cNvPicPr/>
          <p:nvPr/>
        </p:nvPicPr>
        <p:blipFill>
          <a:blip r:embed="rId1"/>
          <a:stretch/>
        </p:blipFill>
        <p:spPr>
          <a:xfrm>
            <a:off x="1514520" y="1343160"/>
            <a:ext cx="9158040" cy="4167000"/>
          </a:xfrm>
          <a:prstGeom prst="rect">
            <a:avLst/>
          </a:prstGeom>
          <a:ln w="0">
            <a:noFill/>
          </a:ln>
        </p:spPr>
      </p:pic>
      <p:sp>
        <p:nvSpPr>
          <p:cNvPr id="239"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0"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 descr=""/>
          <p:cNvPicPr/>
          <p:nvPr/>
        </p:nvPicPr>
        <p:blipFill>
          <a:blip r:embed="rId1"/>
          <a:stretch/>
        </p:blipFill>
        <p:spPr>
          <a:xfrm>
            <a:off x="1514520" y="1343160"/>
            <a:ext cx="9158040" cy="4167000"/>
          </a:xfrm>
          <a:prstGeom prst="rect">
            <a:avLst/>
          </a:prstGeom>
          <a:ln w="0">
            <a:noFill/>
          </a:ln>
        </p:spPr>
      </p:pic>
      <p:sp>
        <p:nvSpPr>
          <p:cNvPr id="242"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3"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 descr=""/>
          <p:cNvPicPr/>
          <p:nvPr/>
        </p:nvPicPr>
        <p:blipFill>
          <a:blip r:embed="rId1"/>
          <a:stretch/>
        </p:blipFill>
        <p:spPr>
          <a:xfrm>
            <a:off x="1514520" y="1343160"/>
            <a:ext cx="9158040" cy="4167000"/>
          </a:xfrm>
          <a:prstGeom prst="rect">
            <a:avLst/>
          </a:prstGeom>
          <a:ln w="0">
            <a:noFill/>
          </a:ln>
        </p:spPr>
      </p:pic>
      <p:sp>
        <p:nvSpPr>
          <p:cNvPr id="245"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6"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 descr=""/>
          <p:cNvPicPr/>
          <p:nvPr/>
        </p:nvPicPr>
        <p:blipFill>
          <a:blip r:embed="rId1"/>
          <a:stretch/>
        </p:blipFill>
        <p:spPr>
          <a:xfrm>
            <a:off x="1514520" y="1338480"/>
            <a:ext cx="9158040" cy="4176360"/>
          </a:xfrm>
          <a:prstGeom prst="rect">
            <a:avLst/>
          </a:prstGeom>
          <a:ln w="0">
            <a:noFill/>
          </a:ln>
        </p:spPr>
      </p:pic>
      <p:sp>
        <p:nvSpPr>
          <p:cNvPr id="248"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9"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blocks</a:t>
            </a:r>
            <a:endParaRPr b="0" lang="en-US" sz="2400" spc="-1" strike="noStrike">
              <a:latin typeface="DejaVu Sans"/>
            </a:endParaRPr>
          </a:p>
        </p:txBody>
      </p:sp>
      <p:sp>
        <p:nvSpPr>
          <p:cNvPr id="251"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Blocks that end up not being used by the longest chain are called orphan blocks.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Now the question arises: What happens to transactions that were mined into orphan blocks?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pic>
        <p:nvPicPr>
          <p:cNvPr id="253" name="" descr=""/>
          <p:cNvPicPr/>
          <p:nvPr/>
        </p:nvPicPr>
        <p:blipFill>
          <a:blip r:embed="rId1"/>
          <a:stretch/>
        </p:blipFill>
        <p:spPr>
          <a:xfrm>
            <a:off x="1514520" y="1225080"/>
            <a:ext cx="9158040" cy="5195520"/>
          </a:xfrm>
          <a:prstGeom prst="rect">
            <a:avLst/>
          </a:prstGeom>
          <a:ln w="0">
            <a:noFill/>
          </a:ln>
        </p:spPr>
      </p:pic>
      <p:sp>
        <p:nvSpPr>
          <p:cNvPr id="254"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 name="" descr=""/>
          <p:cNvPicPr/>
          <p:nvPr/>
        </p:nvPicPr>
        <p:blipFill>
          <a:blip r:embed="rId1"/>
          <a:stretch/>
        </p:blipFill>
        <p:spPr>
          <a:xfrm>
            <a:off x="1514520" y="1225080"/>
            <a:ext cx="9158040" cy="5195520"/>
          </a:xfrm>
          <a:prstGeom prst="rect">
            <a:avLst/>
          </a:prstGeom>
          <a:ln w="0">
            <a:noFill/>
          </a:ln>
        </p:spPr>
      </p:pic>
      <p:sp>
        <p:nvSpPr>
          <p:cNvPr id="256"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57"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 descr=""/>
          <p:cNvPicPr/>
          <p:nvPr/>
        </p:nvPicPr>
        <p:blipFill>
          <a:blip r:embed="rId1"/>
          <a:stretch/>
        </p:blipFill>
        <p:spPr>
          <a:xfrm>
            <a:off x="1514520" y="1225080"/>
            <a:ext cx="9158040" cy="5195520"/>
          </a:xfrm>
          <a:prstGeom prst="rect">
            <a:avLst/>
          </a:prstGeom>
          <a:ln w="0">
            <a:noFill/>
          </a:ln>
        </p:spPr>
      </p:pic>
      <p:sp>
        <p:nvSpPr>
          <p:cNvPr id="259"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60"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Organisation</a:t>
            </a:r>
            <a:endParaRPr b="0" lang="en-US" sz="3000" spc="-1" strike="noStrike">
              <a:latin typeface="DejaVu Sans"/>
            </a:endParaRPr>
          </a:p>
        </p:txBody>
      </p:sp>
      <p:sp>
        <p:nvSpPr>
          <p:cNvPr id="189" name="CustomShape 2"/>
          <p:cNvSpPr/>
          <p:nvPr/>
        </p:nvSpPr>
        <p:spPr>
          <a:xfrm>
            <a:off x="335520" y="2906640"/>
            <a:ext cx="10747440" cy="1494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 descr=""/>
          <p:cNvPicPr/>
          <p:nvPr/>
        </p:nvPicPr>
        <p:blipFill>
          <a:blip r:embed="rId1"/>
          <a:stretch/>
        </p:blipFill>
        <p:spPr>
          <a:xfrm>
            <a:off x="1514520" y="1222200"/>
            <a:ext cx="9158040" cy="5195520"/>
          </a:xfrm>
          <a:prstGeom prst="rect">
            <a:avLst/>
          </a:prstGeom>
          <a:ln w="0">
            <a:noFill/>
          </a:ln>
        </p:spPr>
      </p:pic>
      <p:sp>
        <p:nvSpPr>
          <p:cNvPr id="262" name="CustomShape 2"/>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63" name="CustomShape 3"/>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265"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Is it possible to steal bitcoins with an attack against the consensus mechanism?</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Is it possible to censor transactions?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_x005F_x000c_finally be included in blocks.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Double spending</a:t>
            </a:r>
            <a:endParaRPr b="0" lang="en-US" sz="2400" spc="-1" strike="noStrike">
              <a:latin typeface="DejaVu Sans"/>
            </a:endParaRPr>
          </a:p>
        </p:txBody>
      </p:sp>
      <p:sp>
        <p:nvSpPr>
          <p:cNvPr id="267"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_x005F_x000c_first and the nodes near him to not forward the invalid, second transaction to him.</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At this point, multiple things may occur:</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_x005F_x000c_first and Bob actually receives his money.</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_x005F_x000c_first and Alice gets her money back, having gotten the song for free.</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Double spending</a:t>
            </a:r>
            <a:endParaRPr b="0" lang="en-US" sz="2400" spc="-1" strike="noStrike">
              <a:latin typeface="DejaVu Sans"/>
            </a:endParaRPr>
          </a:p>
        </p:txBody>
      </p:sp>
      <p:sp>
        <p:nvSpPr>
          <p:cNvPr id="269"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Does this mean that double spending is possible?</a:t>
            </a:r>
            <a:br>
              <a:rPr sz="1800"/>
            </a:b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creation</a:t>
            </a:r>
            <a:endParaRPr b="0" lang="en-US" sz="2400" spc="-1" strike="noStrike">
              <a:latin typeface="DejaVu Sans"/>
            </a:endParaRPr>
          </a:p>
        </p:txBody>
      </p:sp>
      <p:sp>
        <p:nvSpPr>
          <p:cNvPr id="271"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This all leads us to the following requirements for our consensus scheme:</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Scarce resources</a:t>
            </a:r>
            <a:endParaRPr b="0" lang="en-US" sz="2400" spc="-1" strike="noStrike">
              <a:latin typeface="DejaVu Sans"/>
            </a:endParaRPr>
          </a:p>
        </p:txBody>
      </p:sp>
      <p:graphicFrame>
        <p:nvGraphicFramePr>
          <p:cNvPr id="273" name="Table 3"/>
          <p:cNvGraphicFramePr/>
          <p:nvPr/>
        </p:nvGraphicFramePr>
        <p:xfrm>
          <a:off x="335520" y="1767600"/>
          <a:ext cx="11093400" cy="0"/>
        </p:xfrm>
        <a:graphic>
          <a:graphicData uri="http://schemas.openxmlformats.org/drawingml/2006/table">
            <a:tbl>
              <a:tblPr/>
              <a:tblGrid>
                <a:gridCol w="5546880"/>
                <a:gridCol w="5546880"/>
              </a:tblGrid>
              <a:tr h="0">
                <a:tc>
                  <a:txBody>
                    <a:bodyPr anchor="t">
                      <a:noAutofit/>
                    </a:bodyPr>
                    <a:p>
                      <a:pPr>
                        <a:lnSpc>
                          <a:spcPct val="100000"/>
                        </a:lnSpc>
                        <a:spcBef>
                          <a:spcPts val="360"/>
                        </a:spcBef>
                        <a:buNone/>
                      </a:pPr>
                      <a:r>
                        <a:rPr b="0" lang="en-US" sz="1800" spc="-1" strike="noStrike">
                          <a:solidFill>
                            <a:srgbClr val="000000"/>
                          </a:solidFill>
                          <a:latin typeface="DejaVu Sans"/>
                          <a:ea typeface="DejaVu Sans"/>
                        </a:rPr>
                        <a:t>Proof of Work (PoW):</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br>
                        <a:rPr sz="1800"/>
                      </a:br>
                      <a:endParaRPr b="0" lang="en-US" sz="1800" spc="-1" strike="noStrike">
                        <a:latin typeface="DejaVu Sans"/>
                      </a:endParaRPr>
                    </a:p>
                  </a:txBody>
                  <a:tcPr anchor="t" marL="91440" marR="91440">
                    <a:lnL>
                      <a:noFill/>
                    </a:lnL>
                    <a:lnR>
                      <a:noFill/>
                    </a:lnR>
                    <a:lnT>
                      <a:noFill/>
                    </a:lnT>
                    <a:lnB>
                      <a:noFill/>
                    </a:lnB>
                    <a:noFill/>
                  </a:tcPr>
                </a:tc>
                <a:tc>
                  <a:txBody>
                    <a:bodyPr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Proof of Stake (PoS):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US" sz="1800" spc="-1" strike="noStrike">
                        <a:latin typeface="DejaVu Sans"/>
                      </a:endParaRPr>
                    </a:p>
                    <a:p>
                      <a:pPr>
                        <a:lnSpc>
                          <a:spcPct val="100000"/>
                        </a:lnSpc>
                        <a:spcBef>
                          <a:spcPts val="360"/>
                        </a:spcBef>
                        <a:buNone/>
                      </a:pPr>
                      <a:br>
                        <a:rPr sz="1800"/>
                      </a:br>
                      <a:r>
                        <a:rPr b="1" lang="en-US" sz="1800" spc="-1" strike="noStrike">
                          <a:solidFill>
                            <a:srgbClr val="000000"/>
                          </a:solidFill>
                          <a:latin typeface="DejaVu Sans"/>
                          <a:ea typeface="DejaVu Sans"/>
                        </a:rPr>
                        <a:t>There are also many, many other approaches.</a:t>
                      </a:r>
                      <a:endParaRPr b="0" lang="en-US" sz="1800" spc="-1" strike="noStrike">
                        <a:latin typeface="DejaVu Sans"/>
                      </a:endParaRPr>
                    </a:p>
                  </a:txBody>
                  <a:tcPr anchor="t" marL="91440" marR="914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Proof of Work</a:t>
            </a:r>
            <a:endParaRPr b="0" lang="en-US" sz="3000" spc="-1" strike="noStrike">
              <a:latin typeface="DejaVu Sans"/>
            </a:endParaRPr>
          </a:p>
          <a:p>
            <a:pPr>
              <a:lnSpc>
                <a:spcPct val="100000"/>
              </a:lnSpc>
              <a:buNone/>
            </a:pPr>
            <a:endParaRPr b="0" lang="en-US" sz="3000" spc="-1" strike="noStrike">
              <a:latin typeface="DejaVu Sans"/>
            </a:endParaRPr>
          </a:p>
        </p:txBody>
      </p:sp>
      <p:sp>
        <p:nvSpPr>
          <p:cNvPr id="275" name="CustomShape 2"/>
          <p:cNvSpPr/>
          <p:nvPr/>
        </p:nvSpPr>
        <p:spPr>
          <a:xfrm>
            <a:off x="335520" y="2906640"/>
            <a:ext cx="10747440" cy="1494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77" name="CustomShape 3"/>
          <p:cNvSpPr/>
          <p:nvPr/>
        </p:nvSpPr>
        <p:spPr>
          <a:xfrm>
            <a:off x="335520" y="1268640"/>
            <a:ext cx="10747800" cy="7383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78" name="" descr=""/>
          <p:cNvPicPr/>
          <p:nvPr/>
        </p:nvPicPr>
        <p:blipFill>
          <a:blip r:embed="rId1"/>
          <a:stretch/>
        </p:blipFill>
        <p:spPr>
          <a:xfrm>
            <a:off x="1514520" y="2311920"/>
            <a:ext cx="9158040" cy="3957480"/>
          </a:xfrm>
          <a:prstGeom prst="rect">
            <a:avLst/>
          </a:prstGeom>
          <a:ln w="0">
            <a:noFill/>
          </a:ln>
        </p:spPr>
      </p:pic>
      <p:sp>
        <p:nvSpPr>
          <p:cNvPr id="279" name="CustomShape 4"/>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81" name="CustomShape 3"/>
          <p:cNvSpPr/>
          <p:nvPr/>
        </p:nvSpPr>
        <p:spPr>
          <a:xfrm>
            <a:off x="335520" y="1268640"/>
            <a:ext cx="10747800" cy="7383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82" name="" descr=""/>
          <p:cNvPicPr/>
          <p:nvPr/>
        </p:nvPicPr>
        <p:blipFill>
          <a:blip r:embed="rId1"/>
          <a:stretch/>
        </p:blipFill>
        <p:spPr>
          <a:xfrm>
            <a:off x="1514520" y="2311920"/>
            <a:ext cx="9158040" cy="3957480"/>
          </a:xfrm>
          <a:prstGeom prst="rect">
            <a:avLst/>
          </a:prstGeom>
          <a:ln w="0">
            <a:noFill/>
          </a:ln>
        </p:spPr>
      </p:pic>
      <p:sp>
        <p:nvSpPr>
          <p:cNvPr id="283" name="CustomShape 4"/>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85" name="CustomShape 3"/>
          <p:cNvSpPr/>
          <p:nvPr/>
        </p:nvSpPr>
        <p:spPr>
          <a:xfrm>
            <a:off x="335520" y="1268640"/>
            <a:ext cx="10747800" cy="7383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86" name="" descr=""/>
          <p:cNvPicPr/>
          <p:nvPr/>
        </p:nvPicPr>
        <p:blipFill>
          <a:blip r:embed="rId1"/>
          <a:stretch/>
        </p:blipFill>
        <p:spPr>
          <a:xfrm>
            <a:off x="1514520" y="2311920"/>
            <a:ext cx="9158040" cy="3957480"/>
          </a:xfrm>
          <a:prstGeom prst="rect">
            <a:avLst/>
          </a:prstGeom>
          <a:ln w="0">
            <a:noFill/>
          </a:ln>
        </p:spPr>
      </p:pic>
      <p:sp>
        <p:nvSpPr>
          <p:cNvPr id="287" name="CustomShape 4"/>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Bonus Task – Updates </a:t>
            </a:r>
            <a:endParaRPr b="0" lang="en-US" sz="2400" spc="-1" strike="noStrike">
              <a:latin typeface="DejaVu Sans"/>
            </a:endParaRPr>
          </a:p>
        </p:txBody>
      </p:sp>
      <p:sp>
        <p:nvSpPr>
          <p:cNvPr id="191"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Submission procedure:</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Upload the video to </a:t>
            </a:r>
            <a:r>
              <a:rPr b="0" i="1" lang="en-US" sz="1800" spc="-1" strike="noStrike">
                <a:solidFill>
                  <a:srgbClr val="ffffff"/>
                </a:solidFill>
                <a:latin typeface="DejaVu Sans"/>
                <a:ea typeface="DejaVu Sans"/>
              </a:rPr>
              <a:t>cryptshare.tu-clausthal.de</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Send the link to </a:t>
            </a:r>
            <a:r>
              <a:rPr b="0" lang="en-US" sz="1800" spc="-1" strike="noStrike" u="sng">
                <a:solidFill>
                  <a:srgbClr val="0000ff"/>
                </a:solidFill>
                <a:uFillTx/>
                <a:latin typeface="DejaVu Sans"/>
                <a:ea typeface="DejaVu Sans"/>
                <a:hlinkClick r:id="rId1"/>
              </a:rPr>
              <a:t>etce-etce@tu-clausthal.de</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Incl. your team/project name and the team members</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89" name="CustomShape 3"/>
          <p:cNvSpPr/>
          <p:nvPr/>
        </p:nvSpPr>
        <p:spPr>
          <a:xfrm>
            <a:off x="335520" y="1268640"/>
            <a:ext cx="10747800" cy="7383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90" name="" descr=""/>
          <p:cNvPicPr/>
          <p:nvPr/>
        </p:nvPicPr>
        <p:blipFill>
          <a:blip r:embed="rId1"/>
          <a:stretch/>
        </p:blipFill>
        <p:spPr>
          <a:xfrm>
            <a:off x="1514520" y="2311920"/>
            <a:ext cx="9158040" cy="3957480"/>
          </a:xfrm>
          <a:prstGeom prst="rect">
            <a:avLst/>
          </a:prstGeom>
          <a:ln w="0">
            <a:noFill/>
          </a:ln>
        </p:spPr>
      </p:pic>
      <p:sp>
        <p:nvSpPr>
          <p:cNvPr id="291" name="CustomShape 4"/>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93" name="CustomShape 3"/>
          <p:cNvSpPr/>
          <p:nvPr/>
        </p:nvSpPr>
        <p:spPr>
          <a:xfrm>
            <a:off x="335520" y="1268640"/>
            <a:ext cx="10747800" cy="7383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94" name="" descr=""/>
          <p:cNvPicPr/>
          <p:nvPr/>
        </p:nvPicPr>
        <p:blipFill>
          <a:blip r:embed="rId1"/>
          <a:stretch/>
        </p:blipFill>
        <p:spPr>
          <a:xfrm>
            <a:off x="1514520" y="2311920"/>
            <a:ext cx="9158040" cy="3957480"/>
          </a:xfrm>
          <a:prstGeom prst="rect">
            <a:avLst/>
          </a:prstGeom>
          <a:ln w="0">
            <a:noFill/>
          </a:ln>
        </p:spPr>
      </p:pic>
      <p:sp>
        <p:nvSpPr>
          <p:cNvPr id="295" name="CustomShape 4"/>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97" name="CustomShape 3"/>
          <p:cNvSpPr/>
          <p:nvPr/>
        </p:nvSpPr>
        <p:spPr>
          <a:xfrm>
            <a:off x="335520" y="1268640"/>
            <a:ext cx="10747800" cy="7383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98" name="" descr=""/>
          <p:cNvPicPr/>
          <p:nvPr/>
        </p:nvPicPr>
        <p:blipFill>
          <a:blip r:embed="rId1"/>
          <a:stretch/>
        </p:blipFill>
        <p:spPr>
          <a:xfrm>
            <a:off x="1514520" y="2311920"/>
            <a:ext cx="9158040" cy="3957480"/>
          </a:xfrm>
          <a:prstGeom prst="rect">
            <a:avLst/>
          </a:prstGeom>
          <a:ln w="0">
            <a:noFill/>
          </a:ln>
        </p:spPr>
      </p:pic>
      <p:sp>
        <p:nvSpPr>
          <p:cNvPr id="299" name="CustomShape 4"/>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structure</a:t>
            </a:r>
            <a:endParaRPr b="0" lang="en-US" sz="2400" spc="-1" strike="noStrike">
              <a:latin typeface="DejaVu Sans"/>
            </a:endParaRPr>
          </a:p>
        </p:txBody>
      </p:sp>
      <p:sp>
        <p:nvSpPr>
          <p:cNvPr id="301" name="CustomShape 3"/>
          <p:cNvSpPr/>
          <p:nvPr/>
        </p:nvSpPr>
        <p:spPr>
          <a:xfrm>
            <a:off x="335520" y="1268640"/>
            <a:ext cx="10747800" cy="372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Note: Due to different mempools and reward addresses, miners will work on different puzzles.</a:t>
            </a:r>
            <a:endParaRPr b="0" lang="en-US" sz="1800" spc="-1" strike="noStrike">
              <a:latin typeface="DejaVu Sans"/>
            </a:endParaRPr>
          </a:p>
        </p:txBody>
      </p:sp>
      <p:pic>
        <p:nvPicPr>
          <p:cNvPr id="302" name="" descr=""/>
          <p:cNvPicPr/>
          <p:nvPr/>
        </p:nvPicPr>
        <p:blipFill>
          <a:blip r:embed="rId1"/>
          <a:stretch/>
        </p:blipFill>
        <p:spPr>
          <a:xfrm>
            <a:off x="2572560" y="1645920"/>
            <a:ext cx="6342840" cy="4664520"/>
          </a:xfrm>
          <a:prstGeom prst="rect">
            <a:avLst/>
          </a:prstGeom>
          <a:ln w="0">
            <a:noFill/>
          </a:ln>
        </p:spPr>
      </p:pic>
      <p:sp>
        <p:nvSpPr>
          <p:cNvPr id="303" name="CustomShape 4"/>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Difficulty selection</a:t>
            </a:r>
            <a:endParaRPr b="0" lang="en-US" sz="2400" spc="-1" strike="noStrike">
              <a:latin typeface="DejaVu Sans"/>
            </a:endParaRPr>
          </a:p>
        </p:txBody>
      </p:sp>
      <p:sp>
        <p:nvSpPr>
          <p:cNvPr id="305"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_x005F_x000c_fixed intervals.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Difficulty selection</a:t>
            </a:r>
            <a:endParaRPr b="0" lang="en-US" sz="2400" spc="-1" strike="noStrike">
              <a:latin typeface="DejaVu Sans"/>
            </a:endParaRPr>
          </a:p>
        </p:txBody>
      </p:sp>
      <p:sp>
        <p:nvSpPr>
          <p:cNvPr id="307"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Why is the block time kept constant?</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In Bitcoin, the difficulty is adjusted as follows: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Incentives</a:t>
            </a:r>
            <a:endParaRPr b="0" lang="en-US" sz="2400" spc="-1" strike="noStrike">
              <a:latin typeface="DejaVu Sans"/>
            </a:endParaRPr>
          </a:p>
        </p:txBody>
      </p:sp>
      <p:sp>
        <p:nvSpPr>
          <p:cNvPr id="309"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In Bitcoin, there are two incentives for mining.</a:t>
            </a:r>
            <a:br>
              <a:rPr sz="1800"/>
            </a:br>
            <a:endParaRPr b="0" lang="en-US" sz="1800" spc="-1" strike="noStrike">
              <a:latin typeface="DejaVu Sans"/>
            </a:endParaRPr>
          </a:p>
          <a:p>
            <a:pPr>
              <a:lnSpc>
                <a:spcPct val="100000"/>
              </a:lnSpc>
              <a:spcBef>
                <a:spcPts val="360"/>
              </a:spcBef>
              <a:buNone/>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rPr sz="1800"/>
            </a:br>
            <a:endParaRPr b="0" lang="en-US" sz="1800" spc="-1" strike="noStrike">
              <a:latin typeface="DejaVu Sans"/>
            </a:endParaRPr>
          </a:p>
          <a:p>
            <a:pPr>
              <a:lnSpc>
                <a:spcPct val="100000"/>
              </a:lnSpc>
              <a:spcBef>
                <a:spcPts val="360"/>
              </a:spcBef>
              <a:buNone/>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(_x005F_x0018_21 million).</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311"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rPr sz="1800"/>
            </a:b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Proof of Stake</a:t>
            </a:r>
            <a:endParaRPr b="0" lang="en-US" sz="3000" spc="-1" strike="noStrike">
              <a:latin typeface="DejaVu Sans"/>
            </a:endParaRPr>
          </a:p>
          <a:p>
            <a:pPr>
              <a:lnSpc>
                <a:spcPct val="100000"/>
              </a:lnSpc>
              <a:buNone/>
            </a:pPr>
            <a:endParaRPr b="0" lang="en-US" sz="3000" spc="-1" strike="noStrike">
              <a:latin typeface="DejaVu Sans"/>
            </a:endParaRPr>
          </a:p>
        </p:txBody>
      </p:sp>
      <p:sp>
        <p:nvSpPr>
          <p:cNvPr id="313" name="CustomShape 2"/>
          <p:cNvSpPr/>
          <p:nvPr/>
        </p:nvSpPr>
        <p:spPr>
          <a:xfrm>
            <a:off x="335520" y="2906640"/>
            <a:ext cx="10747440" cy="1494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Proof of Stake (PoS)</a:t>
            </a:r>
            <a:endParaRPr b="0" lang="en-US" sz="2400" spc="-1" strike="noStrike">
              <a:latin typeface="DejaVu Sans"/>
            </a:endParaRPr>
          </a:p>
        </p:txBody>
      </p:sp>
      <p:sp>
        <p:nvSpPr>
          <p:cNvPr id="315"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There are two main approaches: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Bonus Task – Updates </a:t>
            </a:r>
            <a:endParaRPr b="0" lang="en-US" sz="2400" spc="-1" strike="noStrike">
              <a:latin typeface="DejaVu Sans"/>
            </a:endParaRPr>
          </a:p>
        </p:txBody>
      </p:sp>
      <p:sp>
        <p:nvSpPr>
          <p:cNvPr id="193"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Submission procedure: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Upload the video to </a:t>
            </a:r>
            <a:r>
              <a:rPr b="0" i="1" lang="en-US" sz="1800" spc="-1" strike="noStrike">
                <a:solidFill>
                  <a:srgbClr val="000000"/>
                </a:solidFill>
                <a:latin typeface="DejaVu Sans"/>
                <a:ea typeface="DejaVu Sans"/>
              </a:rPr>
              <a:t>cryptshare.tu-clausthal.de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the link to </a:t>
            </a:r>
            <a:r>
              <a:rPr b="0" lang="en-US" sz="1800" spc="-1" strike="noStrike" u="sng">
                <a:solidFill>
                  <a:srgbClr val="0000ff"/>
                </a:solidFill>
                <a:uFillTx/>
                <a:latin typeface="DejaVu Sans"/>
                <a:ea typeface="DejaVu Sans"/>
                <a:hlinkClick r:id="rId1"/>
              </a:rPr>
              <a:t>etce-etce@tu-clausthal.de</a:t>
            </a:r>
            <a:endParaRPr b="0" lang="en-US" sz="1800" spc="-1" strike="noStrike">
              <a:latin typeface="DejaVu Sans"/>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 your team/project name and the team members</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Incentives</a:t>
            </a:r>
            <a:endParaRPr b="0" lang="en-US" sz="2400" spc="-1" strike="noStrike">
              <a:latin typeface="DejaVu Sans"/>
            </a:endParaRPr>
          </a:p>
        </p:txBody>
      </p:sp>
      <p:sp>
        <p:nvSpPr>
          <p:cNvPr id="317"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"Nothing at stake"</a:t>
            </a:r>
            <a:endParaRPr b="0" lang="en-US" sz="2400" spc="-1" strike="noStrike">
              <a:latin typeface="DejaVu Sans"/>
            </a:endParaRPr>
          </a:p>
        </p:txBody>
      </p:sp>
      <p:sp>
        <p:nvSpPr>
          <p:cNvPr id="319"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In early PoS approaches, no penalties for misbehaving validators were considered.</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Approaches to solve this also exist in BFT-style PoS.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321"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Other attacks also exist on PoS based systems: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IOTA – a Blockchain for the IoT</a:t>
            </a:r>
            <a:endParaRPr b="0" lang="en-US" sz="3000" spc="-1" strike="noStrike">
              <a:latin typeface="DejaVu Sans"/>
            </a:endParaRPr>
          </a:p>
          <a:p>
            <a:pPr>
              <a:lnSpc>
                <a:spcPct val="100000"/>
              </a:lnSpc>
              <a:buNone/>
            </a:pPr>
            <a:endParaRPr b="0" lang="en-US" sz="3000" spc="-1" strike="noStrike">
              <a:latin typeface="DejaVu Sans"/>
            </a:endParaRPr>
          </a:p>
        </p:txBody>
      </p:sp>
      <p:sp>
        <p:nvSpPr>
          <p:cNvPr id="323" name="CustomShape 2"/>
          <p:cNvSpPr/>
          <p:nvPr/>
        </p:nvSpPr>
        <p:spPr>
          <a:xfrm>
            <a:off x="335520" y="2906640"/>
            <a:ext cx="10747440" cy="1494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Issues of Existing Blockchains</a:t>
            </a:r>
            <a:endParaRPr b="0" lang="en-US" sz="2400" spc="-1" strike="noStrike">
              <a:latin typeface="DejaVu Sans"/>
            </a:endParaRPr>
          </a:p>
        </p:txBody>
      </p:sp>
      <p:sp>
        <p:nvSpPr>
          <p:cNvPr id="325"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 Requirements</a:t>
            </a:r>
            <a:endParaRPr b="0" lang="en-US" sz="2400" spc="-1" strike="noStrike">
              <a:latin typeface="DejaVu Sans"/>
            </a:endParaRPr>
          </a:p>
        </p:txBody>
      </p:sp>
      <p:sp>
        <p:nvSpPr>
          <p:cNvPr id="327"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IOTA in a Nutshell</a:t>
            </a:r>
            <a:endParaRPr b="0" lang="en-US" sz="2400" spc="-1" strike="noStrike">
              <a:latin typeface="DejaVu Sans"/>
            </a:endParaRPr>
          </a:p>
        </p:txBody>
      </p:sp>
      <p:sp>
        <p:nvSpPr>
          <p:cNvPr id="329"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US" sz="1800" spc="-1" strike="noStrike">
              <a:latin typeface="DejaVu Sans"/>
            </a:endParaRPr>
          </a:p>
        </p:txBody>
      </p:sp>
      <p:sp>
        <p:nvSpPr>
          <p:cNvPr id="330" name="CustomShape 4"/>
          <p:cNvSpPr/>
          <p:nvPr/>
        </p:nvSpPr>
        <p:spPr>
          <a:xfrm>
            <a:off x="335520" y="3220920"/>
            <a:ext cx="7433280" cy="113796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a:t>
            </a:r>
            <a:endParaRPr b="0" lang="en-US" sz="2400" spc="-1" strike="noStrike">
              <a:latin typeface="DejaVu Sans"/>
            </a:endParaRPr>
          </a:p>
        </p:txBody>
      </p:sp>
      <p:sp>
        <p:nvSpPr>
          <p:cNvPr id="332" name="CustomShape 3"/>
          <p:cNvSpPr/>
          <p:nvPr/>
        </p:nvSpPr>
        <p:spPr>
          <a:xfrm>
            <a:off x="263520" y="6411600"/>
            <a:ext cx="9006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
        <p:nvSpPr>
          <p:cNvPr id="333" name="CustomShape 4"/>
          <p:cNvSpPr/>
          <p:nvPr/>
        </p:nvSpPr>
        <p:spPr>
          <a:xfrm>
            <a:off x="2886120" y="1608480"/>
            <a:ext cx="1917720" cy="112968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34" name="" descr=""/>
          <p:cNvPicPr/>
          <p:nvPr/>
        </p:nvPicPr>
        <p:blipFill>
          <a:blip r:embed="rId1"/>
          <a:stretch/>
        </p:blipFill>
        <p:spPr>
          <a:xfrm>
            <a:off x="504360" y="1300320"/>
            <a:ext cx="8866440" cy="450468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How to make a Transaction?</a:t>
            </a:r>
            <a:endParaRPr b="0" lang="en-US" sz="2400" spc="-1" strike="noStrike">
              <a:latin typeface="DejaVu Sans"/>
            </a:endParaRPr>
          </a:p>
        </p:txBody>
      </p:sp>
      <p:sp>
        <p:nvSpPr>
          <p:cNvPr id="336"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343800" indent="-33984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US" sz="1800" spc="-1" strike="noStrike">
              <a:latin typeface="DejaVu Sans"/>
            </a:endParaRPr>
          </a:p>
          <a:p>
            <a:pPr marL="343800" indent="-33984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US" sz="1800" spc="-1" strike="noStrike">
              <a:latin typeface="DejaVu Sans"/>
            </a:endParaRPr>
          </a:p>
          <a:p>
            <a:pPr marL="343800" indent="-33984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pic>
        <p:nvPicPr>
          <p:cNvPr id="338" name="" descr=""/>
          <p:cNvPicPr/>
          <p:nvPr/>
        </p:nvPicPr>
        <p:blipFill>
          <a:blip r:embed="rId1"/>
          <a:stretch/>
        </p:blipFill>
        <p:spPr>
          <a:xfrm>
            <a:off x="504720" y="1270440"/>
            <a:ext cx="9588240" cy="4539600"/>
          </a:xfrm>
          <a:prstGeom prst="rect">
            <a:avLst/>
          </a:prstGeom>
          <a:ln w="0">
            <a:noFill/>
          </a:ln>
        </p:spPr>
      </p:pic>
      <p:sp>
        <p:nvSpPr>
          <p:cNvPr id="339" name="CustomShape 3"/>
          <p:cNvSpPr/>
          <p:nvPr/>
        </p:nvSpPr>
        <p:spPr>
          <a:xfrm>
            <a:off x="263520" y="6411600"/>
            <a:ext cx="9006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5520" y="4406760"/>
            <a:ext cx="10747440" cy="1356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Blockchain Consensus</a:t>
            </a:r>
            <a:endParaRPr b="0" lang="en-US" sz="3000" spc="-1" strike="noStrike">
              <a:latin typeface="DejaVu Sans"/>
            </a:endParaRPr>
          </a:p>
        </p:txBody>
      </p:sp>
      <p:sp>
        <p:nvSpPr>
          <p:cNvPr id="195" name="CustomShape 2"/>
          <p:cNvSpPr/>
          <p:nvPr/>
        </p:nvSpPr>
        <p:spPr>
          <a:xfrm>
            <a:off x="335520" y="2906640"/>
            <a:ext cx="10747440" cy="1494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pic>
        <p:nvPicPr>
          <p:cNvPr id="341" name="" descr=""/>
          <p:cNvPicPr/>
          <p:nvPr/>
        </p:nvPicPr>
        <p:blipFill>
          <a:blip r:embed="rId1"/>
          <a:stretch/>
        </p:blipFill>
        <p:spPr>
          <a:xfrm>
            <a:off x="504360" y="1266840"/>
            <a:ext cx="9588600" cy="4845240"/>
          </a:xfrm>
          <a:prstGeom prst="rect">
            <a:avLst/>
          </a:prstGeom>
          <a:ln w="0">
            <a:noFill/>
          </a:ln>
        </p:spPr>
      </p:pic>
      <p:sp>
        <p:nvSpPr>
          <p:cNvPr id="342" name="CustomShape 3"/>
          <p:cNvSpPr/>
          <p:nvPr/>
        </p:nvSpPr>
        <p:spPr>
          <a:xfrm>
            <a:off x="263520" y="6411600"/>
            <a:ext cx="9006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pic>
        <p:nvPicPr>
          <p:cNvPr id="344" name="" descr=""/>
          <p:cNvPicPr/>
          <p:nvPr/>
        </p:nvPicPr>
        <p:blipFill>
          <a:blip r:embed="rId1"/>
          <a:stretch/>
        </p:blipFill>
        <p:spPr>
          <a:xfrm>
            <a:off x="504360" y="1266840"/>
            <a:ext cx="9588600" cy="4845240"/>
          </a:xfrm>
          <a:prstGeom prst="rect">
            <a:avLst/>
          </a:prstGeom>
          <a:ln w="0">
            <a:noFill/>
          </a:ln>
        </p:spPr>
      </p:pic>
      <p:sp>
        <p:nvSpPr>
          <p:cNvPr id="345" name="CustomShape 3"/>
          <p:cNvSpPr/>
          <p:nvPr/>
        </p:nvSpPr>
        <p:spPr>
          <a:xfrm>
            <a:off x="263520" y="6411600"/>
            <a:ext cx="9006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
        <p:nvSpPr>
          <p:cNvPr id="346" name="CustomShape 4"/>
          <p:cNvSpPr/>
          <p:nvPr/>
        </p:nvSpPr>
        <p:spPr>
          <a:xfrm>
            <a:off x="91440" y="6126480"/>
            <a:ext cx="11246400" cy="620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Transactions validated and confirmed by all of the current tips are considered fully confirmed.</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Double Spending</a:t>
            </a:r>
            <a:endParaRPr b="0" lang="en-US" sz="2400" spc="-1" strike="noStrike">
              <a:latin typeface="DejaVu Sans"/>
            </a:endParaRPr>
          </a:p>
        </p:txBody>
      </p:sp>
      <p:pic>
        <p:nvPicPr>
          <p:cNvPr id="348" name="" descr=""/>
          <p:cNvPicPr/>
          <p:nvPr/>
        </p:nvPicPr>
        <p:blipFill>
          <a:blip r:embed="rId1"/>
          <a:stretch/>
        </p:blipFill>
        <p:spPr>
          <a:xfrm>
            <a:off x="504360" y="1296360"/>
            <a:ext cx="10238040" cy="4824000"/>
          </a:xfrm>
          <a:prstGeom prst="rect">
            <a:avLst/>
          </a:prstGeom>
          <a:ln w="0">
            <a:noFill/>
          </a:ln>
        </p:spPr>
      </p:pic>
      <p:sp>
        <p:nvSpPr>
          <p:cNvPr id="349" name="CustomShape 3"/>
          <p:cNvSpPr/>
          <p:nvPr/>
        </p:nvSpPr>
        <p:spPr>
          <a:xfrm>
            <a:off x="263520" y="6411600"/>
            <a:ext cx="9006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Advantages of IOTA</a:t>
            </a:r>
            <a:endParaRPr b="0" lang="en-US" sz="2400" spc="-1" strike="noStrike">
              <a:latin typeface="DejaVu Sans"/>
            </a:endParaRPr>
          </a:p>
        </p:txBody>
      </p:sp>
      <p:sp>
        <p:nvSpPr>
          <p:cNvPr id="351"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Offline Transactions</a:t>
            </a:r>
            <a:endParaRPr b="0" lang="en-US" sz="2400" spc="-1" strike="noStrike">
              <a:latin typeface="DejaVu Sans"/>
            </a:endParaRPr>
          </a:p>
        </p:txBody>
      </p:sp>
      <p:pic>
        <p:nvPicPr>
          <p:cNvPr id="353" name="" descr=""/>
          <p:cNvPicPr/>
          <p:nvPr/>
        </p:nvPicPr>
        <p:blipFill>
          <a:blip r:embed="rId1"/>
          <a:stretch/>
        </p:blipFill>
        <p:spPr>
          <a:xfrm>
            <a:off x="504720" y="1506240"/>
            <a:ext cx="11417040" cy="4741920"/>
          </a:xfrm>
          <a:prstGeom prst="rect">
            <a:avLst/>
          </a:prstGeom>
          <a:ln w="0">
            <a:noFill/>
          </a:ln>
        </p:spPr>
      </p:pic>
      <p:sp>
        <p:nvSpPr>
          <p:cNvPr id="354" name="CustomShape 3"/>
          <p:cNvSpPr/>
          <p:nvPr/>
        </p:nvSpPr>
        <p:spPr>
          <a:xfrm>
            <a:off x="263520" y="6411600"/>
            <a:ext cx="9006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Conclusion</a:t>
            </a:r>
            <a:endParaRPr b="0" lang="en-US" sz="2400" spc="-1" strike="noStrike">
              <a:latin typeface="DejaVu Sans"/>
            </a:endParaRPr>
          </a:p>
        </p:txBody>
      </p:sp>
      <p:sp>
        <p:nvSpPr>
          <p:cNvPr id="356"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Further Resources on IOTA</a:t>
            </a:r>
            <a:endParaRPr b="0" lang="en-US" sz="2400" spc="-1" strike="noStrike">
              <a:latin typeface="DejaVu Sans"/>
            </a:endParaRPr>
          </a:p>
        </p:txBody>
      </p:sp>
      <p:sp>
        <p:nvSpPr>
          <p:cNvPr id="358" name="CustomShape 2"/>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1268640"/>
            <a:ext cx="10747440" cy="5034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360" name="CustomShape 3"/>
          <p:cNvSpPr/>
          <p:nvPr/>
        </p:nvSpPr>
        <p:spPr>
          <a:xfrm>
            <a:off x="335520" y="764640"/>
            <a:ext cx="10747440" cy="4982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Disclaimer and Further Resources</a:t>
            </a:r>
            <a:endParaRPr b="0" lang="en-US" sz="2400" spc="-1" strike="noStrike">
              <a:latin typeface="DejaVu Sans"/>
            </a:endParaRPr>
          </a:p>
        </p:txBody>
      </p:sp>
      <p:sp>
        <p:nvSpPr>
          <p:cNvPr id="197"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Distributed consensus</a:t>
            </a:r>
            <a:endParaRPr b="0" lang="en-US" sz="2400" spc="-1" strike="noStrike">
              <a:latin typeface="DejaVu Sans"/>
            </a:endParaRPr>
          </a:p>
        </p:txBody>
      </p:sp>
      <p:sp>
        <p:nvSpPr>
          <p:cNvPr id="199" name="CustomShape 3"/>
          <p:cNvSpPr/>
          <p:nvPr/>
        </p:nvSpPr>
        <p:spPr>
          <a:xfrm>
            <a:off x="335520" y="1268640"/>
            <a:ext cx="10747800" cy="50353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1" lang="en-US" sz="1800" spc="-1" strike="noStrike">
                <a:solidFill>
                  <a:srgbClr val="000000"/>
                </a:solidFill>
                <a:latin typeface="DejaVu Sans"/>
                <a:ea typeface="DejaVu Sans"/>
              </a:rPr>
              <a:t>Definition</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Two properties must hold:</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process has to terminate with all honest nodes in agreement on one input value.</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value must have been generated by an honest node.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Our nodes are trying to agree on the following input:</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Which of the proposed transactions are valid?</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 In which order do the transactions appear in the ledger?</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7800" cy="49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Byzantine generals problem</a:t>
            </a:r>
            <a:endParaRPr b="0" lang="en-US" sz="2400" spc="-1" strike="noStrike">
              <a:latin typeface="DejaVu Sans"/>
            </a:endParaRPr>
          </a:p>
        </p:txBody>
      </p:sp>
      <p:sp>
        <p:nvSpPr>
          <p:cNvPr id="201" name="CustomShape 3"/>
          <p:cNvSpPr/>
          <p:nvPr/>
        </p:nvSpPr>
        <p:spPr>
          <a:xfrm>
            <a:off x="335520" y="1600200"/>
            <a:ext cx="10747800" cy="48477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to_x005F_x000c_and a common time to attack.</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_x005F_x000c_figure below, C does not know what to agree on.</a:t>
            </a:r>
            <a:br>
              <a:rPr sz="1800"/>
            </a:br>
            <a:br>
              <a:rPr sz="1800"/>
            </a:br>
            <a:br>
              <a:rPr sz="1800"/>
            </a:br>
            <a:br>
              <a:rPr sz="1800"/>
            </a:br>
            <a:br>
              <a:rPr sz="1800"/>
            </a:br>
            <a:br>
              <a:rPr sz="1800"/>
            </a:br>
            <a:br>
              <a:rPr sz="1800"/>
            </a:br>
            <a:br>
              <a:rPr sz="1800"/>
            </a:br>
            <a:br>
              <a:rPr sz="1800"/>
            </a:br>
            <a:br>
              <a:rPr sz="1800"/>
            </a:br>
            <a:endParaRPr b="0" lang="en-US" sz="1800" spc="-1" strike="noStrike">
              <a:latin typeface="DejaVu Sans"/>
            </a:endParaRPr>
          </a:p>
        </p:txBody>
      </p:sp>
      <p:pic>
        <p:nvPicPr>
          <p:cNvPr id="202" name="" descr=""/>
          <p:cNvPicPr/>
          <p:nvPr/>
        </p:nvPicPr>
        <p:blipFill>
          <a:blip r:embed="rId1"/>
          <a:stretch/>
        </p:blipFill>
        <p:spPr>
          <a:xfrm>
            <a:off x="2840400" y="4095720"/>
            <a:ext cx="6072480" cy="2324160"/>
          </a:xfrm>
          <a:prstGeom prst="rect">
            <a:avLst/>
          </a:prstGeom>
          <a:ln w="0">
            <a:noFill/>
          </a:ln>
        </p:spPr>
      </p:pic>
      <p:sp>
        <p:nvSpPr>
          <p:cNvPr id="203" name="CustomShape 4"/>
          <p:cNvSpPr/>
          <p:nvPr/>
        </p:nvSpPr>
        <p:spPr>
          <a:xfrm>
            <a:off x="263520" y="6411600"/>
            <a:ext cx="90054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288</TotalTime>
  <Application>LibreOffice/7.3.4.2$Linux_X86_64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2022-06-15T12:35:07Z</dcterms:modified>
  <cp:revision>3370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15</vt:i4>
  </property>
</Properties>
</file>